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17"/>
  </p:notesMasterIdLst>
  <p:handoutMasterIdLst>
    <p:handoutMasterId r:id="rId18"/>
  </p:handoutMasterIdLst>
  <p:sldIdLst>
    <p:sldId id="3376" r:id="rId6"/>
    <p:sldId id="1861" r:id="rId7"/>
    <p:sldId id="3378" r:id="rId8"/>
    <p:sldId id="3379" r:id="rId9"/>
    <p:sldId id="3380" r:id="rId10"/>
    <p:sldId id="3382" r:id="rId11"/>
    <p:sldId id="3383" r:id="rId12"/>
    <p:sldId id="3384" r:id="rId13"/>
    <p:sldId id="3385" r:id="rId14"/>
    <p:sldId id="3386" r:id="rId15"/>
    <p:sldId id="1840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861"/>
            <p14:sldId id="3378"/>
            <p14:sldId id="3379"/>
            <p14:sldId id="3380"/>
            <p14:sldId id="3382"/>
            <p14:sldId id="3383"/>
            <p14:sldId id="3384"/>
            <p14:sldId id="3385"/>
            <p14:sldId id="3386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001"/>
    <a:srgbClr val="FFFFFF"/>
    <a:srgbClr val="D83B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72" d="100"/>
          <a:sy n="72" d="100"/>
        </p:scale>
        <p:origin x="702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2:48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4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2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2:47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52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5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2:47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2:47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199"/>
            <a:ext cx="11018520" cy="752104"/>
          </a:xfrm>
        </p:spPr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3105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5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chool.microsof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school.microsoft.com/en-us/services/learning-paths/cognitive-services-face-a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school.microsoft.com/en-us/services/learning-paths/cognitive-services-text-analytics/in-browser-tutorials-cognitive-services-1" TargetMode="External"/><Relationship Id="rId5" Type="http://schemas.openxmlformats.org/officeDocument/2006/relationships/hyperlink" Target="https://aischool.microsoft.com/en-us/machine-learning/learning-paths/ai-developer-bootcamp/ai-developer-bootcamp-videos?selectedItemId=introduction-to-microsoft-ai" TargetMode="External"/><Relationship Id="rId4" Type="http://schemas.openxmlformats.org/officeDocument/2006/relationships/hyperlink" Target="http://bit.ly/2EsG7y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kailear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t.ly/lkailo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esktop-workbench/quickstart-visual-studio-code-too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otebooks.azure.com/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s://docs.microsoft.com/cognitive-toolki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lkmslear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FBCBA-1FFB-4B25-BDD6-FF79E556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172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 dirty="0"/>
              <a:t>Introduction to the Microsoft</a:t>
            </a:r>
            <a:br>
              <a:rPr lang="en-US" dirty="0"/>
            </a:br>
            <a:r>
              <a:rPr lang="en-US" dirty="0"/>
              <a:t>AI School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Velin Georgiev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  <a:r>
              <a:rPr lang="en-US" sz="3200" dirty="0" err="1"/>
              <a:t>VelinGeorgiev</a:t>
            </a:r>
            <a:endParaRPr lang="en-US" sz="320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  <a:r>
              <a:rPr lang="en-US" sz="3200" dirty="0" err="1"/>
              <a:t>velingeorgiev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https://aischool.microsoft.com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Predefined courses</a:t>
            </a:r>
          </a:p>
          <a:p>
            <a:r>
              <a:rPr lang="en-US" dirty="0"/>
              <a:t>Path builder</a:t>
            </a:r>
          </a:p>
          <a:p>
            <a:r>
              <a:rPr lang="en-US" dirty="0"/>
              <a:t>AI Demos</a:t>
            </a:r>
          </a:p>
        </p:txBody>
      </p:sp>
    </p:spTree>
    <p:extLst>
      <p:ext uri="{BB962C8B-B14F-4D97-AF65-F5344CB8AC3E}">
        <p14:creationId xmlns:p14="http://schemas.microsoft.com/office/powerpoint/2010/main" val="22719373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How an AI course looks like?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 dirty="0">
                <a:hlinkClick r:id="rId3"/>
              </a:rPr>
              <a:t>Complete cards where …</a:t>
            </a:r>
            <a:endParaRPr lang="en-US" dirty="0"/>
          </a:p>
          <a:p>
            <a:r>
              <a:rPr lang="en-US" dirty="0">
                <a:hlinkClick r:id="rId4"/>
              </a:rPr>
              <a:t>Read an article</a:t>
            </a:r>
            <a:endParaRPr lang="en-US" dirty="0"/>
          </a:p>
          <a:p>
            <a:r>
              <a:rPr lang="en-US" dirty="0">
                <a:hlinkClick r:id="rId5"/>
              </a:rPr>
              <a:t>Watch a video</a:t>
            </a:r>
            <a:endParaRPr lang="en-US" dirty="0"/>
          </a:p>
          <a:p>
            <a:r>
              <a:rPr lang="en-US" dirty="0">
                <a:hlinkClick r:id="rId6"/>
              </a:rPr>
              <a:t>Do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690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Your first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AI Bootcamp - </a:t>
            </a:r>
            <a:r>
              <a:rPr lang="en-US" dirty="0">
                <a:hlinkClick r:id="rId3"/>
              </a:rPr>
              <a:t>http://bit.ly/lkailearn</a:t>
            </a:r>
            <a:endParaRPr lang="en-US" dirty="0"/>
          </a:p>
          <a:p>
            <a:r>
              <a:rPr lang="en-US" dirty="0"/>
              <a:t>Long courses also available - </a:t>
            </a:r>
            <a:r>
              <a:rPr lang="en-US" dirty="0">
                <a:hlinkClick r:id="rId4"/>
              </a:rPr>
              <a:t>http://bit.ly/lkailong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738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think-cell Slide" r:id="rId5" imgW="381" imgH="381" progId="TCLayout.ActiveDocument.1">
                  <p:embed/>
                </p:oleObj>
              </mc:Choice>
              <mc:Fallback>
                <p:oleObj name="think-cell Slide" r:id="rId5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176" y="280407"/>
            <a:ext cx="11373624" cy="66379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313" b="0" dirty="0">
                <a:solidFill>
                  <a:schemeClr val="tx1"/>
                </a:solidFill>
                <a:latin typeface="+mn-lt"/>
              </a:rPr>
              <a:t>What is next?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/>
          </p:nvPr>
        </p:nvGraphicFramePr>
        <p:xfrm>
          <a:off x="494787" y="4667395"/>
          <a:ext cx="2139088" cy="1057302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2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378361C-EDD6-4EC3-ACEA-2B3010346395}"/>
              </a:ext>
            </a:extLst>
          </p:cNvPr>
          <p:cNvGrpSpPr/>
          <p:nvPr/>
        </p:nvGrpSpPr>
        <p:grpSpPr>
          <a:xfrm>
            <a:off x="444656" y="1249168"/>
            <a:ext cx="2218314" cy="5050422"/>
            <a:chOff x="454375" y="1248859"/>
            <a:chExt cx="2218629" cy="505113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19074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19074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19074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664472" y="5330977"/>
              <a:ext cx="108817" cy="1058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54375" y="1248859"/>
              <a:ext cx="2218629" cy="5051138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7654"/>
            <a:stretch/>
          </p:blipFill>
          <p:spPr>
            <a:xfrm>
              <a:off x="502631" y="3328140"/>
              <a:ext cx="2122117" cy="1239947"/>
            </a:xfrm>
            <a:prstGeom prst="rect">
              <a:avLst/>
            </a:prstGeom>
          </p:spPr>
        </p:pic>
        <p:sp>
          <p:nvSpPr>
            <p:cNvPr id="79" name="Oval Callout 6"/>
            <p:cNvSpPr/>
            <p:nvPr/>
          </p:nvSpPr>
          <p:spPr bwMode="auto">
            <a:xfrm>
              <a:off x="1229721" y="1915078"/>
              <a:ext cx="1284879" cy="4570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What is in the image or video?</a:t>
              </a:r>
            </a:p>
          </p:txBody>
        </p:sp>
        <p:sp>
          <p:nvSpPr>
            <p:cNvPr id="80" name="Pentagon 79"/>
            <p:cNvSpPr/>
            <p:nvPr/>
          </p:nvSpPr>
          <p:spPr bwMode="auto">
            <a:xfrm rot="5400000">
              <a:off x="13750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Computer 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377B17-3D2F-4226-8BD8-3DD550191F37}"/>
              </a:ext>
            </a:extLst>
          </p:cNvPr>
          <p:cNvGrpSpPr/>
          <p:nvPr/>
        </p:nvGrpSpPr>
        <p:grpSpPr>
          <a:xfrm>
            <a:off x="455175" y="1296065"/>
            <a:ext cx="2218314" cy="478160"/>
            <a:chOff x="454375" y="1295762"/>
            <a:chExt cx="2218629" cy="478228"/>
          </a:xfrm>
          <a:solidFill>
            <a:schemeClr val="accent3"/>
          </a:solidFill>
        </p:grpSpPr>
        <p:sp>
          <p:nvSpPr>
            <p:cNvPr id="88" name="Freeform 78"/>
            <p:cNvSpPr/>
            <p:nvPr/>
          </p:nvSpPr>
          <p:spPr bwMode="auto">
            <a:xfrm>
              <a:off x="4543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Vision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  <a:no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9087AD-A19F-4746-8589-1B76D50F7D40}"/>
              </a:ext>
            </a:extLst>
          </p:cNvPr>
          <p:cNvGrpSpPr/>
          <p:nvPr/>
        </p:nvGrpSpPr>
        <p:grpSpPr>
          <a:xfrm>
            <a:off x="2748577" y="1296064"/>
            <a:ext cx="2218314" cy="5005581"/>
            <a:chOff x="2748101" y="1295761"/>
            <a:chExt cx="2218629" cy="5006291"/>
          </a:xfrm>
        </p:grpSpPr>
        <p:sp>
          <p:nvSpPr>
            <p:cNvPr id="92" name="Rectangle 91"/>
            <p:cNvSpPr/>
            <p:nvPr/>
          </p:nvSpPr>
          <p:spPr bwMode="auto">
            <a:xfrm>
              <a:off x="2748101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Oval Callout 6"/>
            <p:cNvSpPr/>
            <p:nvPr/>
          </p:nvSpPr>
          <p:spPr bwMode="auto">
            <a:xfrm>
              <a:off x="3433764" y="1915078"/>
              <a:ext cx="1406430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Give me directions to the nearest local branch</a:t>
              </a:r>
            </a:p>
          </p:txBody>
        </p:sp>
        <p:sp>
          <p:nvSpPr>
            <p:cNvPr id="100" name="Pentagon 99"/>
            <p:cNvSpPr/>
            <p:nvPr/>
          </p:nvSpPr>
          <p:spPr bwMode="auto">
            <a:xfrm rot="5400000">
              <a:off x="3668818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Service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825290" y="3663978"/>
              <a:ext cx="2064251" cy="2012176"/>
              <a:chOff x="2067831" y="3143351"/>
              <a:chExt cx="1548408" cy="150934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67831" y="3961502"/>
                <a:ext cx="1548408" cy="691195"/>
                <a:chOff x="2762800" y="5351137"/>
                <a:chExt cx="2139696" cy="955140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2762800" y="53511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spoken audio to text 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762800" y="56918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text to spoken audio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2762800" y="60325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/>
                <a:p>
                  <a:pPr defTabSz="932563">
                    <a:lnSpc>
                      <a:spcPct val="90000"/>
                    </a:lnSpc>
                    <a:spcAft>
                      <a:spcPts val="574"/>
                    </a:spcAft>
                    <a:defRPr/>
                  </a:pPr>
                  <a:r>
                    <a:rPr lang="en-US" sz="11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Extract intent of user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2931034" y="3143351"/>
                <a:ext cx="658441" cy="443451"/>
                <a:chOff x="1374991" y="2239434"/>
                <a:chExt cx="3540752" cy="2384648"/>
              </a:xfrm>
            </p:grpSpPr>
            <p:sp>
              <p:nvSpPr>
                <p:cNvPr id="94" name="Rectangle 93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Freeform: Shape 102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custGeom>
                  <a:avLst/>
                  <a:gdLst>
                    <a:gd name="connsiteX0" fmla="*/ 2957934 w 3540752"/>
                    <a:gd name="connsiteY0" fmla="*/ 1889480 h 2384648"/>
                    <a:gd name="connsiteX1" fmla="*/ 3540752 w 3540752"/>
                    <a:gd name="connsiteY1" fmla="*/ 1889480 h 2384648"/>
                    <a:gd name="connsiteX2" fmla="*/ 3540752 w 3540752"/>
                    <a:gd name="connsiteY2" fmla="*/ 2384648 h 2384648"/>
                    <a:gd name="connsiteX3" fmla="*/ 2957934 w 3540752"/>
                    <a:gd name="connsiteY3" fmla="*/ 2384648 h 2384648"/>
                    <a:gd name="connsiteX4" fmla="*/ 1860441 w 3540752"/>
                    <a:gd name="connsiteY4" fmla="*/ 1889480 h 2384648"/>
                    <a:gd name="connsiteX5" fmla="*/ 2845045 w 3540752"/>
                    <a:gd name="connsiteY5" fmla="*/ 1889480 h 2384648"/>
                    <a:gd name="connsiteX6" fmla="*/ 2845045 w 3540752"/>
                    <a:gd name="connsiteY6" fmla="*/ 2384648 h 2384648"/>
                    <a:gd name="connsiteX7" fmla="*/ 1860441 w 3540752"/>
                    <a:gd name="connsiteY7" fmla="*/ 2384648 h 2384648"/>
                    <a:gd name="connsiteX8" fmla="*/ 479628 w 3540752"/>
                    <a:gd name="connsiteY8" fmla="*/ 1889480 h 2384648"/>
                    <a:gd name="connsiteX9" fmla="*/ 1747552 w 3540752"/>
                    <a:gd name="connsiteY9" fmla="*/ 1889480 h 2384648"/>
                    <a:gd name="connsiteX10" fmla="*/ 1747552 w 3540752"/>
                    <a:gd name="connsiteY10" fmla="*/ 2384648 h 2384648"/>
                    <a:gd name="connsiteX11" fmla="*/ 295159 w 3540752"/>
                    <a:gd name="connsiteY11" fmla="*/ 2384648 h 2384648"/>
                    <a:gd name="connsiteX12" fmla="*/ 0 w 3540752"/>
                    <a:gd name="connsiteY12" fmla="*/ 1889480 h 2384648"/>
                    <a:gd name="connsiteX13" fmla="*/ 359160 w 3540752"/>
                    <a:gd name="connsiteY13" fmla="*/ 1889480 h 2384648"/>
                    <a:gd name="connsiteX14" fmla="*/ 174690 w 3540752"/>
                    <a:gd name="connsiteY14" fmla="*/ 2384648 h 2384648"/>
                    <a:gd name="connsiteX15" fmla="*/ 0 w 3540752"/>
                    <a:gd name="connsiteY15" fmla="*/ 2384648 h 2384648"/>
                    <a:gd name="connsiteX16" fmla="*/ 2957934 w 3540752"/>
                    <a:gd name="connsiteY16" fmla="*/ 1275644 h 2384648"/>
                    <a:gd name="connsiteX17" fmla="*/ 3540752 w 3540752"/>
                    <a:gd name="connsiteY17" fmla="*/ 1275644 h 2384648"/>
                    <a:gd name="connsiteX18" fmla="*/ 3540752 w 3540752"/>
                    <a:gd name="connsiteY18" fmla="*/ 1776591 h 2384648"/>
                    <a:gd name="connsiteX19" fmla="*/ 2957934 w 3540752"/>
                    <a:gd name="connsiteY19" fmla="*/ 1776591 h 2384648"/>
                    <a:gd name="connsiteX20" fmla="*/ 1860442 w 3540752"/>
                    <a:gd name="connsiteY20" fmla="*/ 1275644 h 2384648"/>
                    <a:gd name="connsiteX21" fmla="*/ 2845045 w 3540752"/>
                    <a:gd name="connsiteY21" fmla="*/ 1275644 h 2384648"/>
                    <a:gd name="connsiteX22" fmla="*/ 2845045 w 3540752"/>
                    <a:gd name="connsiteY22" fmla="*/ 1776591 h 2384648"/>
                    <a:gd name="connsiteX23" fmla="*/ 1860441 w 3540752"/>
                    <a:gd name="connsiteY23" fmla="*/ 1776591 h 2384648"/>
                    <a:gd name="connsiteX24" fmla="*/ 708307 w 3540752"/>
                    <a:gd name="connsiteY24" fmla="*/ 1275642 h 2384648"/>
                    <a:gd name="connsiteX25" fmla="*/ 1593568 w 3540752"/>
                    <a:gd name="connsiteY25" fmla="*/ 1275642 h 2384648"/>
                    <a:gd name="connsiteX26" fmla="*/ 1593568 w 3540752"/>
                    <a:gd name="connsiteY26" fmla="*/ 1275644 h 2384648"/>
                    <a:gd name="connsiteX27" fmla="*/ 1747553 w 3540752"/>
                    <a:gd name="connsiteY27" fmla="*/ 1275644 h 2384648"/>
                    <a:gd name="connsiteX28" fmla="*/ 1747552 w 3540752"/>
                    <a:gd name="connsiteY28" fmla="*/ 1776591 h 2384648"/>
                    <a:gd name="connsiteX29" fmla="*/ 521684 w 3540752"/>
                    <a:gd name="connsiteY29" fmla="*/ 1776591 h 2384648"/>
                    <a:gd name="connsiteX30" fmla="*/ 0 w 3540752"/>
                    <a:gd name="connsiteY30" fmla="*/ 1267177 h 2384648"/>
                    <a:gd name="connsiteX31" fmla="*/ 590992 w 3540752"/>
                    <a:gd name="connsiteY31" fmla="*/ 1267177 h 2384648"/>
                    <a:gd name="connsiteX32" fmla="*/ 401216 w 3540752"/>
                    <a:gd name="connsiteY32" fmla="*/ 1776591 h 2384648"/>
                    <a:gd name="connsiteX33" fmla="*/ 0 w 3540752"/>
                    <a:gd name="connsiteY33" fmla="*/ 1776591 h 2384648"/>
                    <a:gd name="connsiteX34" fmla="*/ 952755 w 3540752"/>
                    <a:gd name="connsiteY34" fmla="*/ 619476 h 2384648"/>
                    <a:gd name="connsiteX35" fmla="*/ 1747553 w 3540752"/>
                    <a:gd name="connsiteY35" fmla="*/ 619476 h 2384648"/>
                    <a:gd name="connsiteX36" fmla="*/ 1747553 w 3540752"/>
                    <a:gd name="connsiteY36" fmla="*/ 1162753 h 2384648"/>
                    <a:gd name="connsiteX37" fmla="*/ 750362 w 3540752"/>
                    <a:gd name="connsiteY37" fmla="*/ 1162753 h 2384648"/>
                    <a:gd name="connsiteX38" fmla="*/ 0 w 3540752"/>
                    <a:gd name="connsiteY38" fmla="*/ 619475 h 2384648"/>
                    <a:gd name="connsiteX39" fmla="*/ 832286 w 3540752"/>
                    <a:gd name="connsiteY39" fmla="*/ 619475 h 2384648"/>
                    <a:gd name="connsiteX40" fmla="*/ 633048 w 3540752"/>
                    <a:gd name="connsiteY40" fmla="*/ 1154288 h 2384648"/>
                    <a:gd name="connsiteX41" fmla="*/ 0 w 3540752"/>
                    <a:gd name="connsiteY41" fmla="*/ 1154288 h 2384648"/>
                    <a:gd name="connsiteX42" fmla="*/ 2845045 w 3540752"/>
                    <a:gd name="connsiteY42" fmla="*/ 397620 h 2384648"/>
                    <a:gd name="connsiteX43" fmla="*/ 2845045 w 3540752"/>
                    <a:gd name="connsiteY43" fmla="*/ 1162755 h 2384648"/>
                    <a:gd name="connsiteX44" fmla="*/ 1860442 w 3540752"/>
                    <a:gd name="connsiteY44" fmla="*/ 1162755 h 2384648"/>
                    <a:gd name="connsiteX45" fmla="*/ 1860442 w 3540752"/>
                    <a:gd name="connsiteY45" fmla="*/ 619476 h 2384648"/>
                    <a:gd name="connsiteX46" fmla="*/ 2116760 w 3540752"/>
                    <a:gd name="connsiteY46" fmla="*/ 619476 h 2384648"/>
                    <a:gd name="connsiteX47" fmla="*/ 2116760 w 3540752"/>
                    <a:gd name="connsiteY47" fmla="*/ 615861 h 2384648"/>
                    <a:gd name="connsiteX48" fmla="*/ 3540752 w 3540752"/>
                    <a:gd name="connsiteY48" fmla="*/ 189142 h 2384648"/>
                    <a:gd name="connsiteX49" fmla="*/ 3540752 w 3540752"/>
                    <a:gd name="connsiteY49" fmla="*/ 1162755 h 2384648"/>
                    <a:gd name="connsiteX50" fmla="*/ 2957934 w 3540752"/>
                    <a:gd name="connsiteY50" fmla="*/ 1162755 h 2384648"/>
                    <a:gd name="connsiteX51" fmla="*/ 2957934 w 3540752"/>
                    <a:gd name="connsiteY51" fmla="*/ 363792 h 2384648"/>
                    <a:gd name="connsiteX52" fmla="*/ 3241567 w 3540752"/>
                    <a:gd name="connsiteY52" fmla="*/ 0 h 2384648"/>
                    <a:gd name="connsiteX53" fmla="*/ 3540752 w 3540752"/>
                    <a:gd name="connsiteY53" fmla="*/ 0 h 2384648"/>
                    <a:gd name="connsiteX54" fmla="*/ 3540752 w 3540752"/>
                    <a:gd name="connsiteY54" fmla="*/ 71294 h 2384648"/>
                    <a:gd name="connsiteX55" fmla="*/ 3241567 w 3540752"/>
                    <a:gd name="connsiteY55" fmla="*/ 160949 h 2384648"/>
                    <a:gd name="connsiteX56" fmla="*/ 2165242 w 3540752"/>
                    <a:gd name="connsiteY56" fmla="*/ 0 h 2384648"/>
                    <a:gd name="connsiteX57" fmla="*/ 3128678 w 3540752"/>
                    <a:gd name="connsiteY57" fmla="*/ 0 h 2384648"/>
                    <a:gd name="connsiteX58" fmla="*/ 3128678 w 3540752"/>
                    <a:gd name="connsiteY58" fmla="*/ 194777 h 2384648"/>
                    <a:gd name="connsiteX59" fmla="*/ 2165242 w 3540752"/>
                    <a:gd name="connsiteY59" fmla="*/ 483483 h 2384648"/>
                    <a:gd name="connsiteX60" fmla="*/ 1183534 w 3540752"/>
                    <a:gd name="connsiteY60" fmla="*/ 0 h 2384648"/>
                    <a:gd name="connsiteX61" fmla="*/ 2052353 w 3540752"/>
                    <a:gd name="connsiteY61" fmla="*/ 0 h 2384648"/>
                    <a:gd name="connsiteX62" fmla="*/ 2052353 w 3540752"/>
                    <a:gd name="connsiteY62" fmla="*/ 506587 h 2384648"/>
                    <a:gd name="connsiteX63" fmla="*/ 994810 w 3540752"/>
                    <a:gd name="connsiteY63" fmla="*/ 506587 h 2384648"/>
                    <a:gd name="connsiteX64" fmla="*/ 0 w 3540752"/>
                    <a:gd name="connsiteY64" fmla="*/ 0 h 2384648"/>
                    <a:gd name="connsiteX65" fmla="*/ 1063065 w 3540752"/>
                    <a:gd name="connsiteY65" fmla="*/ 0 h 2384648"/>
                    <a:gd name="connsiteX66" fmla="*/ 874342 w 3540752"/>
                    <a:gd name="connsiteY66" fmla="*/ 506586 h 2384648"/>
                    <a:gd name="connsiteX67" fmla="*/ 0 w 3540752"/>
                    <a:gd name="connsiteY67" fmla="*/ 506586 h 238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40752" h="2384648">
                      <a:moveTo>
                        <a:pt x="2957934" y="1889480"/>
                      </a:moveTo>
                      <a:lnTo>
                        <a:pt x="3540752" y="1889480"/>
                      </a:lnTo>
                      <a:lnTo>
                        <a:pt x="3540752" y="2384648"/>
                      </a:lnTo>
                      <a:lnTo>
                        <a:pt x="2957934" y="2384648"/>
                      </a:lnTo>
                      <a:close/>
                      <a:moveTo>
                        <a:pt x="1860441" y="1889480"/>
                      </a:moveTo>
                      <a:lnTo>
                        <a:pt x="2845045" y="1889480"/>
                      </a:lnTo>
                      <a:lnTo>
                        <a:pt x="2845045" y="2384648"/>
                      </a:lnTo>
                      <a:lnTo>
                        <a:pt x="1860441" y="2384648"/>
                      </a:lnTo>
                      <a:close/>
                      <a:moveTo>
                        <a:pt x="479628" y="1889480"/>
                      </a:moveTo>
                      <a:lnTo>
                        <a:pt x="1747552" y="1889480"/>
                      </a:lnTo>
                      <a:lnTo>
                        <a:pt x="1747552" y="2384648"/>
                      </a:lnTo>
                      <a:lnTo>
                        <a:pt x="295159" y="2384648"/>
                      </a:lnTo>
                      <a:close/>
                      <a:moveTo>
                        <a:pt x="0" y="1889480"/>
                      </a:moveTo>
                      <a:lnTo>
                        <a:pt x="359160" y="1889480"/>
                      </a:lnTo>
                      <a:lnTo>
                        <a:pt x="174690" y="2384648"/>
                      </a:lnTo>
                      <a:lnTo>
                        <a:pt x="0" y="2384648"/>
                      </a:lnTo>
                      <a:close/>
                      <a:moveTo>
                        <a:pt x="2957934" y="1275644"/>
                      </a:moveTo>
                      <a:lnTo>
                        <a:pt x="3540752" y="1275644"/>
                      </a:lnTo>
                      <a:lnTo>
                        <a:pt x="3540752" y="1776591"/>
                      </a:lnTo>
                      <a:lnTo>
                        <a:pt x="2957934" y="1776591"/>
                      </a:lnTo>
                      <a:close/>
                      <a:moveTo>
                        <a:pt x="1860442" y="1275644"/>
                      </a:moveTo>
                      <a:lnTo>
                        <a:pt x="2845045" y="1275644"/>
                      </a:lnTo>
                      <a:lnTo>
                        <a:pt x="2845045" y="1776591"/>
                      </a:lnTo>
                      <a:lnTo>
                        <a:pt x="1860441" y="1776591"/>
                      </a:lnTo>
                      <a:close/>
                      <a:moveTo>
                        <a:pt x="708307" y="1275642"/>
                      </a:moveTo>
                      <a:lnTo>
                        <a:pt x="1593568" y="1275642"/>
                      </a:lnTo>
                      <a:lnTo>
                        <a:pt x="1593568" y="1275644"/>
                      </a:lnTo>
                      <a:lnTo>
                        <a:pt x="1747553" y="1275644"/>
                      </a:lnTo>
                      <a:lnTo>
                        <a:pt x="1747552" y="1776591"/>
                      </a:lnTo>
                      <a:lnTo>
                        <a:pt x="521684" y="1776591"/>
                      </a:lnTo>
                      <a:close/>
                      <a:moveTo>
                        <a:pt x="0" y="1267177"/>
                      </a:moveTo>
                      <a:lnTo>
                        <a:pt x="590992" y="1267177"/>
                      </a:lnTo>
                      <a:lnTo>
                        <a:pt x="401216" y="1776591"/>
                      </a:lnTo>
                      <a:lnTo>
                        <a:pt x="0" y="1776591"/>
                      </a:lnTo>
                      <a:close/>
                      <a:moveTo>
                        <a:pt x="952755" y="619476"/>
                      </a:moveTo>
                      <a:lnTo>
                        <a:pt x="1747553" y="619476"/>
                      </a:lnTo>
                      <a:lnTo>
                        <a:pt x="1747553" y="1162753"/>
                      </a:lnTo>
                      <a:lnTo>
                        <a:pt x="750362" y="1162753"/>
                      </a:lnTo>
                      <a:close/>
                      <a:moveTo>
                        <a:pt x="0" y="619475"/>
                      </a:moveTo>
                      <a:lnTo>
                        <a:pt x="832286" y="619475"/>
                      </a:lnTo>
                      <a:lnTo>
                        <a:pt x="633048" y="1154288"/>
                      </a:lnTo>
                      <a:lnTo>
                        <a:pt x="0" y="1154288"/>
                      </a:lnTo>
                      <a:close/>
                      <a:moveTo>
                        <a:pt x="2845045" y="397620"/>
                      </a:moveTo>
                      <a:lnTo>
                        <a:pt x="2845045" y="1162755"/>
                      </a:lnTo>
                      <a:lnTo>
                        <a:pt x="1860442" y="1162755"/>
                      </a:lnTo>
                      <a:lnTo>
                        <a:pt x="1860442" y="619476"/>
                      </a:lnTo>
                      <a:lnTo>
                        <a:pt x="2116760" y="619476"/>
                      </a:lnTo>
                      <a:lnTo>
                        <a:pt x="2116760" y="615861"/>
                      </a:lnTo>
                      <a:close/>
                      <a:moveTo>
                        <a:pt x="3540752" y="189142"/>
                      </a:moveTo>
                      <a:lnTo>
                        <a:pt x="3540752" y="1162755"/>
                      </a:lnTo>
                      <a:lnTo>
                        <a:pt x="2957934" y="1162755"/>
                      </a:lnTo>
                      <a:lnTo>
                        <a:pt x="2957934" y="363792"/>
                      </a:lnTo>
                      <a:close/>
                      <a:moveTo>
                        <a:pt x="3241567" y="0"/>
                      </a:moveTo>
                      <a:lnTo>
                        <a:pt x="3540752" y="0"/>
                      </a:lnTo>
                      <a:lnTo>
                        <a:pt x="3540752" y="71294"/>
                      </a:lnTo>
                      <a:lnTo>
                        <a:pt x="3241567" y="160949"/>
                      </a:lnTo>
                      <a:close/>
                      <a:moveTo>
                        <a:pt x="2165242" y="0"/>
                      </a:moveTo>
                      <a:lnTo>
                        <a:pt x="3128678" y="0"/>
                      </a:lnTo>
                      <a:lnTo>
                        <a:pt x="3128678" y="194777"/>
                      </a:lnTo>
                      <a:lnTo>
                        <a:pt x="2165242" y="483483"/>
                      </a:lnTo>
                      <a:close/>
                      <a:moveTo>
                        <a:pt x="1183534" y="0"/>
                      </a:moveTo>
                      <a:lnTo>
                        <a:pt x="2052353" y="0"/>
                      </a:lnTo>
                      <a:lnTo>
                        <a:pt x="2052353" y="506587"/>
                      </a:lnTo>
                      <a:lnTo>
                        <a:pt x="994810" y="506587"/>
                      </a:lnTo>
                      <a:close/>
                      <a:moveTo>
                        <a:pt x="0" y="0"/>
                      </a:moveTo>
                      <a:lnTo>
                        <a:pt x="1063065" y="0"/>
                      </a:lnTo>
                      <a:lnTo>
                        <a:pt x="874342" y="506586"/>
                      </a:lnTo>
                      <a:lnTo>
                        <a:pt x="0" y="50658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Freeform: Shape 104"/>
                <p:cNvSpPr/>
                <p:nvPr/>
              </p:nvSpPr>
              <p:spPr bwMode="auto">
                <a:xfrm>
                  <a:off x="1477010" y="369316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 bwMode="auto">
                <a:xfrm>
                  <a:off x="3940810" y="228981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Freeform: Shape 107"/>
                <p:cNvSpPr/>
                <p:nvPr/>
              </p:nvSpPr>
              <p:spPr bwMode="auto">
                <a:xfrm>
                  <a:off x="1657350" y="2546350"/>
                  <a:ext cx="2597150" cy="1538816"/>
                </a:xfrm>
                <a:custGeom>
                  <a:avLst/>
                  <a:gdLst>
                    <a:gd name="connsiteX0" fmla="*/ 0 w 2597150"/>
                    <a:gd name="connsiteY0" fmla="*/ 1555750 h 1555750"/>
                    <a:gd name="connsiteX1" fmla="*/ 1517650 w 2597150"/>
                    <a:gd name="connsiteY1" fmla="*/ 1555750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55750 h 1555750"/>
                    <a:gd name="connsiteX1" fmla="*/ 1509184 w 2597150"/>
                    <a:gd name="connsiteY1" fmla="*/ 1538816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30350 h 1538816"/>
                    <a:gd name="connsiteX1" fmla="*/ 1509184 w 2597150"/>
                    <a:gd name="connsiteY1" fmla="*/ 1538816 h 1538816"/>
                    <a:gd name="connsiteX2" fmla="*/ 1517650 w 2597150"/>
                    <a:gd name="connsiteY2" fmla="*/ 895350 h 1538816"/>
                    <a:gd name="connsiteX3" fmla="*/ 2597150 w 2597150"/>
                    <a:gd name="connsiteY3" fmla="*/ 895350 h 1538816"/>
                    <a:gd name="connsiteX4" fmla="*/ 2597150 w 2597150"/>
                    <a:gd name="connsiteY4" fmla="*/ 0 h 1538816"/>
                    <a:gd name="connsiteX5" fmla="*/ 2444750 w 2597150"/>
                    <a:gd name="connsiteY5" fmla="*/ 76200 h 153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7150" h="1538816">
                      <a:moveTo>
                        <a:pt x="0" y="1530350"/>
                      </a:moveTo>
                      <a:lnTo>
                        <a:pt x="1509184" y="1538816"/>
                      </a:lnTo>
                      <a:lnTo>
                        <a:pt x="1517650" y="895350"/>
                      </a:lnTo>
                      <a:lnTo>
                        <a:pt x="2597150" y="895350"/>
                      </a:lnTo>
                      <a:lnTo>
                        <a:pt x="2597150" y="0"/>
                      </a:lnTo>
                      <a:lnTo>
                        <a:pt x="2444750" y="762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762">
                    <a:defRPr/>
                  </a:pPr>
                  <a:endParaRPr lang="en-US" sz="240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9346EB-1F9E-4A9D-A778-7E67BC45B266}"/>
              </a:ext>
            </a:extLst>
          </p:cNvPr>
          <p:cNvGrpSpPr/>
          <p:nvPr/>
        </p:nvGrpSpPr>
        <p:grpSpPr>
          <a:xfrm>
            <a:off x="2748577" y="1249169"/>
            <a:ext cx="2218314" cy="519783"/>
            <a:chOff x="2748101" y="1248859"/>
            <a:chExt cx="2218629" cy="519857"/>
          </a:xfrm>
          <a:solidFill>
            <a:schemeClr val="accent3"/>
          </a:solidFill>
        </p:grpSpPr>
        <p:sp>
          <p:nvSpPr>
            <p:cNvPr id="71" name="Freeform 83"/>
            <p:cNvSpPr/>
            <p:nvPr/>
          </p:nvSpPr>
          <p:spPr bwMode="auto">
            <a:xfrm>
              <a:off x="2748101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Speech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  <a:no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95A720-7BF4-4961-B4B6-5CAB6F0A4852}"/>
              </a:ext>
            </a:extLst>
          </p:cNvPr>
          <p:cNvGrpSpPr/>
          <p:nvPr/>
        </p:nvGrpSpPr>
        <p:grpSpPr>
          <a:xfrm>
            <a:off x="585452" y="1296064"/>
            <a:ext cx="6641593" cy="5005581"/>
            <a:chOff x="584669" y="1295761"/>
            <a:chExt cx="6642535" cy="5006291"/>
          </a:xfrm>
        </p:grpSpPr>
        <p:sp>
          <p:nvSpPr>
            <p:cNvPr id="51" name="Rectangle 50"/>
            <p:cNvSpPr/>
            <p:nvPr/>
          </p:nvSpPr>
          <p:spPr bwMode="auto">
            <a:xfrm>
              <a:off x="5008575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Callout 6"/>
            <p:cNvSpPr/>
            <p:nvPr/>
          </p:nvSpPr>
          <p:spPr bwMode="auto">
            <a:xfrm>
              <a:off x="5800725" y="1915078"/>
              <a:ext cx="1220769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Play today’s customer call recording</a:t>
              </a:r>
            </a:p>
          </p:txBody>
        </p:sp>
        <p:sp>
          <p:nvSpPr>
            <p:cNvPr id="54" name="Pentagon 53"/>
            <p:cNvSpPr/>
            <p:nvPr/>
          </p:nvSpPr>
          <p:spPr bwMode="auto">
            <a:xfrm rot="5400000">
              <a:off x="59292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Language Understanding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338208" y="4700874"/>
              <a:ext cx="1656137" cy="926427"/>
              <a:chOff x="3964499" y="3921129"/>
              <a:chExt cx="1242279" cy="6949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8696" y="3921129"/>
                <a:ext cx="259565" cy="259565"/>
                <a:chOff x="7340830" y="-949453"/>
                <a:chExt cx="1047750" cy="1047750"/>
              </a:xfrm>
            </p:grpSpPr>
            <p:sp>
              <p:nvSpPr>
                <p:cNvPr id="19" name="Isosceles Triangle 18"/>
                <p:cNvSpPr/>
                <p:nvPr/>
              </p:nvSpPr>
              <p:spPr bwMode="auto">
                <a:xfrm rot="5400000">
                  <a:off x="7641336" y="-618134"/>
                  <a:ext cx="446735" cy="385116"/>
                </a:xfrm>
                <a:prstGeom prst="triangle">
                  <a:avLst/>
                </a:prstGeom>
                <a:noFill/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7340830" y="-949453"/>
                  <a:ext cx="1047750" cy="1047750"/>
                </a:xfrm>
                <a:prstGeom prst="ellipse">
                  <a:avLst/>
                </a:prstGeom>
                <a:noFill/>
                <a:ln w="1905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297966" y="4291110"/>
                <a:ext cx="585663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 dirty="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Now Playing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64499" y="4501753"/>
                <a:ext cx="1242279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11/29/2016 Customer Call </a:t>
                </a:r>
              </a:p>
            </p:txBody>
          </p:sp>
        </p:grpSp>
        <p:sp>
          <p:nvSpPr>
            <p:cNvPr id="114" name="Pentagon 53"/>
            <p:cNvSpPr/>
            <p:nvPr/>
          </p:nvSpPr>
          <p:spPr bwMode="auto">
            <a:xfrm>
              <a:off x="5157665" y="3167162"/>
              <a:ext cx="1919410" cy="1523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Natural Language Processing</a:t>
              </a:r>
            </a:p>
          </p:txBody>
        </p:sp>
        <p:sp>
          <p:nvSpPr>
            <p:cNvPr id="115" name="TextBox 7"/>
            <p:cNvSpPr txBox="1"/>
            <p:nvPr/>
          </p:nvSpPr>
          <p:spPr>
            <a:xfrm>
              <a:off x="5125341" y="3774845"/>
              <a:ext cx="2022731" cy="826125"/>
            </a:xfrm>
            <a:prstGeom prst="rect">
              <a:avLst/>
            </a:prstGeom>
            <a:noFill/>
            <a:ln w="25400">
              <a:solidFill>
                <a:srgbClr val="6E6E73">
                  <a:lumMod val="20000"/>
                  <a:lumOff val="80000"/>
                </a:srgbClr>
              </a:solidFill>
            </a:ln>
          </p:spPr>
          <p:txBody>
            <a:bodyPr wrap="square" lIns="175686" tIns="140549" rIns="175686" bIns="140549" rtlCol="0">
              <a:spAutoFit/>
            </a:bodyPr>
            <a:lstStyle/>
            <a:p>
              <a:pPr marL="0" lvl="1" defTabSz="895900">
                <a:defRPr/>
              </a:pPr>
              <a:r>
                <a:rPr lang="en-US" sz="1174" kern="0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Intent: </a:t>
              </a:r>
              <a:r>
                <a:rPr lang="en-US" sz="1174" kern="0" err="1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PlayCall</a:t>
              </a:r>
              <a:endParaRPr lang="en-US" sz="1174" ker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lvl="1" defTabSz="895900">
                <a:defRPr/>
              </a:pPr>
              <a:r>
                <a:rPr lang="en-US" sz="1174" b="1" kern="0">
                  <a:gradFill>
                    <a:gsLst>
                      <a:gs pos="83582">
                        <a:srgbClr val="0078D7"/>
                      </a:gs>
                      <a:gs pos="62000">
                        <a:srgbClr val="0078D7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Content: Customer#</a:t>
              </a:r>
            </a:p>
            <a:p>
              <a:pPr marL="0" lvl="1" defTabSz="895900">
                <a:defRPr/>
              </a:pPr>
              <a:r>
                <a:rPr lang="en-US" sz="1174" b="1" kern="0" err="1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DateTime.date</a:t>
              </a:r>
              <a:r>
                <a:rPr lang="en-US" sz="1174" b="1" kern="0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: today</a:t>
              </a:r>
            </a:p>
          </p:txBody>
        </p:sp>
        <p:sp>
          <p:nvSpPr>
            <p:cNvPr id="84" name="Pentagon 53">
              <a:extLst>
                <a:ext uri="{FF2B5EF4-FFF2-40B4-BE49-F238E27FC236}">
                  <a16:creationId xmlns:a16="http://schemas.microsoft.com/office/drawing/2014/main" id="{446EE46E-68C1-462D-A535-AD78B1D983CD}"/>
                </a:ext>
              </a:extLst>
            </p:cNvPr>
            <p:cNvSpPr/>
            <p:nvPr/>
          </p:nvSpPr>
          <p:spPr bwMode="auto">
            <a:xfrm>
              <a:off x="2859820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to text</a:t>
              </a:r>
            </a:p>
          </p:txBody>
        </p:sp>
        <p:sp>
          <p:nvSpPr>
            <p:cNvPr id="85" name="Pentagon 53">
              <a:extLst>
                <a:ext uri="{FF2B5EF4-FFF2-40B4-BE49-F238E27FC236}">
                  <a16:creationId xmlns:a16="http://schemas.microsoft.com/office/drawing/2014/main" id="{A0FCFCE5-9B91-4B2A-AD0A-054DA5AA0348}"/>
                </a:ext>
              </a:extLst>
            </p:cNvPr>
            <p:cNvSpPr/>
            <p:nvPr/>
          </p:nvSpPr>
          <p:spPr bwMode="auto">
            <a:xfrm>
              <a:off x="584669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Image insights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C78FA-925A-4A86-A6E7-9B2F5302483B}"/>
              </a:ext>
            </a:extLst>
          </p:cNvPr>
          <p:cNvGrpSpPr/>
          <p:nvPr/>
        </p:nvGrpSpPr>
        <p:grpSpPr>
          <a:xfrm>
            <a:off x="5008730" y="1225160"/>
            <a:ext cx="2218314" cy="567800"/>
            <a:chOff x="5008575" y="1224846"/>
            <a:chExt cx="2218629" cy="567881"/>
          </a:xfrm>
          <a:solidFill>
            <a:schemeClr val="accent3"/>
          </a:solidFill>
        </p:grpSpPr>
        <p:sp>
          <p:nvSpPr>
            <p:cNvPr id="73" name="Freeform 118"/>
            <p:cNvSpPr/>
            <p:nvPr/>
          </p:nvSpPr>
          <p:spPr bwMode="auto">
            <a:xfrm>
              <a:off x="50085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Language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91D67C-CCFF-470A-9919-5BEC3E6139E0}"/>
              </a:ext>
            </a:extLst>
          </p:cNvPr>
          <p:cNvGrpSpPr/>
          <p:nvPr/>
        </p:nvGrpSpPr>
        <p:grpSpPr>
          <a:xfrm>
            <a:off x="7268880" y="1296064"/>
            <a:ext cx="2218315" cy="5005581"/>
            <a:chOff x="7269046" y="1295761"/>
            <a:chExt cx="2218630" cy="5006291"/>
          </a:xfrm>
        </p:grpSpPr>
        <p:sp>
          <p:nvSpPr>
            <p:cNvPr id="82" name="Rectangle 81"/>
            <p:cNvSpPr/>
            <p:nvPr/>
          </p:nvSpPr>
          <p:spPr bwMode="auto">
            <a:xfrm>
              <a:off x="7269046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6" name="Oval Callout 6"/>
            <p:cNvSpPr/>
            <p:nvPr/>
          </p:nvSpPr>
          <p:spPr bwMode="auto">
            <a:xfrm>
              <a:off x="8051801" y="1915078"/>
              <a:ext cx="1386366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Pair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this site?</a:t>
              </a:r>
            </a:p>
          </p:txBody>
        </p:sp>
        <p:sp>
          <p:nvSpPr>
            <p:cNvPr id="87" name="Pentagon 86"/>
            <p:cNvSpPr/>
            <p:nvPr/>
          </p:nvSpPr>
          <p:spPr bwMode="auto">
            <a:xfrm rot="5400000">
              <a:off x="818976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Maker</a:t>
              </a: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7363472" y="3178852"/>
              <a:ext cx="1673773" cy="30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Automatic extraction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questions and answers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9DC430-4802-4692-84A8-766FCDCD6B45}"/>
              </a:ext>
            </a:extLst>
          </p:cNvPr>
          <p:cNvGrpSpPr/>
          <p:nvPr/>
        </p:nvGrpSpPr>
        <p:grpSpPr>
          <a:xfrm>
            <a:off x="7268880" y="1273357"/>
            <a:ext cx="2218314" cy="517978"/>
            <a:chOff x="7269046" y="1273050"/>
            <a:chExt cx="2218629" cy="518052"/>
          </a:xfrm>
          <a:solidFill>
            <a:schemeClr val="accent3"/>
          </a:solidFill>
        </p:grpSpPr>
        <p:sp>
          <p:nvSpPr>
            <p:cNvPr id="77" name="Freeform 117"/>
            <p:cNvSpPr/>
            <p:nvPr/>
          </p:nvSpPr>
          <p:spPr bwMode="auto">
            <a:xfrm>
              <a:off x="7269046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Knowledge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  <a:noFill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F5793B-D1F0-4CC0-9EA1-9AB6E4700FA7}"/>
              </a:ext>
            </a:extLst>
          </p:cNvPr>
          <p:cNvGrpSpPr/>
          <p:nvPr/>
        </p:nvGrpSpPr>
        <p:grpSpPr>
          <a:xfrm>
            <a:off x="9529031" y="1296064"/>
            <a:ext cx="2218314" cy="5005581"/>
            <a:chOff x="9529517" y="1295761"/>
            <a:chExt cx="2218629" cy="5006291"/>
          </a:xfrm>
        </p:grpSpPr>
        <p:sp>
          <p:nvSpPr>
            <p:cNvPr id="60" name="Rectangle 59"/>
            <p:cNvSpPr/>
            <p:nvPr/>
          </p:nvSpPr>
          <p:spPr bwMode="auto">
            <a:xfrm>
              <a:off x="9529517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Callout 6"/>
            <p:cNvSpPr/>
            <p:nvPr/>
          </p:nvSpPr>
          <p:spPr bwMode="auto">
            <a:xfrm>
              <a:off x="10335284" y="1915078"/>
              <a:ext cx="1297915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Search for ‘fraud prevention’ </a:t>
              </a:r>
            </a:p>
          </p:txBody>
        </p:sp>
        <p:sp>
          <p:nvSpPr>
            <p:cNvPr id="65" name="Pentagon 64"/>
            <p:cNvSpPr/>
            <p:nvPr/>
          </p:nvSpPr>
          <p:spPr bwMode="auto">
            <a:xfrm rot="5400000">
              <a:off x="1045023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Bing News Search</a:t>
              </a:r>
            </a:p>
          </p:txBody>
        </p:sp>
        <p:sp>
          <p:nvSpPr>
            <p:cNvPr id="107" name="TextBox 7"/>
            <p:cNvSpPr txBox="1"/>
            <p:nvPr/>
          </p:nvSpPr>
          <p:spPr>
            <a:xfrm>
              <a:off x="9663679" y="3165269"/>
              <a:ext cx="1462147" cy="1523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web search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9999370" y="3458042"/>
              <a:ext cx="1697727" cy="5568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Information Communications  Media Market News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It also investigates the top three expected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Fraud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Detection and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Prevention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programs, in terms of demand in key markets…</a:t>
              </a: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2"/>
            <a:srcRect l="845" t="1241" r="88392" b="81775"/>
            <a:stretch/>
          </p:blipFill>
          <p:spPr>
            <a:xfrm>
              <a:off x="9580984" y="3458042"/>
              <a:ext cx="422013" cy="557882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0" name="Rectangle 119"/>
            <p:cNvSpPr/>
            <p:nvPr/>
          </p:nvSpPr>
          <p:spPr bwMode="auto">
            <a:xfrm>
              <a:off x="9999370" y="4130613"/>
              <a:ext cx="1697727" cy="5679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Big Question: In-House or Outsourced Fraud Protection?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First, let’s point out that there is not one absolute answer—there are “pros” and “cons”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to each. Those who favor in-house…</a:t>
              </a: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2"/>
            <a:srcRect l="844" t="22054" r="89166" b="61662"/>
            <a:stretch/>
          </p:blipFill>
          <p:spPr>
            <a:xfrm>
              <a:off x="9580984" y="4130614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2" name="Rectangle 121"/>
            <p:cNvSpPr/>
            <p:nvPr/>
          </p:nvSpPr>
          <p:spPr bwMode="auto">
            <a:xfrm>
              <a:off x="9998417" y="4803186"/>
              <a:ext cx="1698680" cy="5699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How to Protect Your Business from Online Fraud this Holiday Season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Michael heads fraud prevention tool. Online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and mobile shopping are expected to continue growing apace…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 rotWithShape="1">
            <a:blip r:embed="rId12"/>
            <a:srcRect l="4065" t="62663" r="85945" b="21053"/>
            <a:stretch/>
          </p:blipFill>
          <p:spPr>
            <a:xfrm>
              <a:off x="9580984" y="4803186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3E73CA-2CBC-462F-85F7-9E07A0AA800A}"/>
              </a:ext>
            </a:extLst>
          </p:cNvPr>
          <p:cNvGrpSpPr/>
          <p:nvPr/>
        </p:nvGrpSpPr>
        <p:grpSpPr>
          <a:xfrm>
            <a:off x="9529031" y="1187941"/>
            <a:ext cx="2299769" cy="649442"/>
            <a:chOff x="9529517" y="1187622"/>
            <a:chExt cx="2300095" cy="649534"/>
          </a:xfrm>
          <a:solidFill>
            <a:schemeClr val="accent3"/>
          </a:solidFill>
        </p:grpSpPr>
        <p:sp>
          <p:nvSpPr>
            <p:cNvPr id="83" name="Freeform 97"/>
            <p:cNvSpPr/>
            <p:nvPr/>
          </p:nvSpPr>
          <p:spPr bwMode="auto">
            <a:xfrm>
              <a:off x="9529517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Search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  <a:noFill/>
          </p:spPr>
        </p:pic>
      </p:grpSp>
      <p:sp>
        <p:nvSpPr>
          <p:cNvPr id="101" name="speech_2">
            <a:extLst>
              <a:ext uri="{FF2B5EF4-FFF2-40B4-BE49-F238E27FC236}">
                <a16:creationId xmlns:a16="http://schemas.microsoft.com/office/drawing/2014/main" id="{70D6585B-3D52-4BED-8DF7-B8F5DE69A7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040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4" name="speech_2">
            <a:extLst>
              <a:ext uri="{FF2B5EF4-FFF2-40B4-BE49-F238E27FC236}">
                <a16:creationId xmlns:a16="http://schemas.microsoft.com/office/drawing/2014/main" id="{76FDF5A3-A12A-4FFC-A80E-F5214C66A9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87706" y="2032646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7" name="speech_2">
            <a:extLst>
              <a:ext uri="{FF2B5EF4-FFF2-40B4-BE49-F238E27FC236}">
                <a16:creationId xmlns:a16="http://schemas.microsoft.com/office/drawing/2014/main" id="{77A4BCF8-3147-4FEE-8785-0D7F10F2B6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7554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30" name="speech_2">
            <a:extLst>
              <a:ext uri="{FF2B5EF4-FFF2-40B4-BE49-F238E27FC236}">
                <a16:creationId xmlns:a16="http://schemas.microsoft.com/office/drawing/2014/main" id="{E0392146-F6D4-4EAE-A4C2-32E2961614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276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196353-E5AF-4679-9F0A-B541719F9F51}"/>
              </a:ext>
            </a:extLst>
          </p:cNvPr>
          <p:cNvGrpSpPr/>
          <p:nvPr/>
        </p:nvGrpSpPr>
        <p:grpSpPr>
          <a:xfrm>
            <a:off x="2887064" y="2024709"/>
            <a:ext cx="932785" cy="2093903"/>
            <a:chOff x="2886608" y="2024510"/>
            <a:chExt cx="932917" cy="2094200"/>
          </a:xfrm>
        </p:grpSpPr>
        <p:sp>
          <p:nvSpPr>
            <p:cNvPr id="111" name="speech_2">
              <a:extLst>
                <a:ext uri="{FF2B5EF4-FFF2-40B4-BE49-F238E27FC236}">
                  <a16:creationId xmlns:a16="http://schemas.microsoft.com/office/drawing/2014/main" id="{938B8581-647F-4794-98A4-EA73D5FDA2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2024510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35" name="speech_2">
              <a:extLst>
                <a:ext uri="{FF2B5EF4-FFF2-40B4-BE49-F238E27FC236}">
                  <a16:creationId xmlns:a16="http://schemas.microsoft.com/office/drawing/2014/main" id="{D3698E87-DCC2-45A8-9FD0-867702C3E5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36794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3" name="speech_2">
              <a:extLst>
                <a:ext uri="{FF2B5EF4-FFF2-40B4-BE49-F238E27FC236}">
                  <a16:creationId xmlns:a16="http://schemas.microsoft.com/office/drawing/2014/main" id="{1169166E-C8E3-4469-B5B3-E89F861884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29483" y="37937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solidFill>
              <a:srgbClr val="F9F9F9"/>
            </a:solidFill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4" name="arrow_15">
              <a:extLst>
                <a:ext uri="{FF2B5EF4-FFF2-40B4-BE49-F238E27FC236}">
                  <a16:creationId xmlns:a16="http://schemas.microsoft.com/office/drawing/2014/main" id="{415DFA54-1986-471D-9B2C-0BA603CF95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48999" y="3790783"/>
              <a:ext cx="270526" cy="269296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1E3BA0-90C0-4D61-BC1B-84F513C059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42" b="1269"/>
          <a:stretch/>
        </p:blipFill>
        <p:spPr>
          <a:xfrm>
            <a:off x="7411356" y="3676433"/>
            <a:ext cx="1875656" cy="18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v="urn:schemas-microsoft-com:vml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-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0.04189 L -2.5E-6 4.8148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.04189 L 3.95833E-6 4.81481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0.04189 L -2.91667E-6 4.81481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24" grpId="0" animBg="1"/>
      <p:bldP spid="124" grpId="1" animBg="1"/>
      <p:bldP spid="127" grpId="0" animBg="1"/>
      <p:bldP spid="127" grpId="1" animBg="1"/>
      <p:bldP spid="130" grpId="0" animBg="1"/>
      <p:bldP spid="1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What tools do I need?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Depends … and AI School can help you on your choose.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Visual Studio Code hands-on</a:t>
            </a:r>
            <a:endParaRPr lang="en-US" dirty="0"/>
          </a:p>
          <a:p>
            <a:r>
              <a:rPr lang="en-US" dirty="0">
                <a:hlinkClick r:id="rId4"/>
              </a:rPr>
              <a:t>Microsoft Cognitive Toolkit </a:t>
            </a:r>
            <a:endParaRPr lang="en-US" dirty="0"/>
          </a:p>
          <a:p>
            <a:r>
              <a:rPr lang="en-US" dirty="0">
                <a:hlinkClick r:id="rId5"/>
              </a:rPr>
              <a:t>Google TensorFlow</a:t>
            </a:r>
            <a:endParaRPr lang="en-US" dirty="0"/>
          </a:p>
          <a:p>
            <a:r>
              <a:rPr lang="en-US" dirty="0">
                <a:hlinkClick r:id="rId6"/>
              </a:rPr>
              <a:t>Azure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670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Microsoft Learn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http://bit.ly/lkmslearn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788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FBCBA-1FFB-4B25-BDD6-FF79E556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0347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230e9df3-be65-4c73-a93b-d1236ebd677e"/>
    <ds:schemaRef ds:uri="http://purl.org/dc/dcmitype/"/>
    <ds:schemaRef ds:uri="5a4b3278-325d-441a-b38f-6f1926bc734e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purl.org/dc/elements/1.1/"/>
    <ds:schemaRef ds:uri="http://schemas.openxmlformats.org/package/2006/metadata/core-properties"/>
    <ds:schemaRef ds:uri="9d1f81f6-e953-47ea-988e-33ed651c58e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3836</TotalTime>
  <Words>509</Words>
  <Application>Microsoft Office PowerPoint</Application>
  <PresentationFormat>Widescreen</PresentationFormat>
  <Paragraphs>94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Consolas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think-cell Slide</vt:lpstr>
      <vt:lpstr>PowerPoint Presentation</vt:lpstr>
      <vt:lpstr>Introduction to the Microsoft AI School </vt:lpstr>
      <vt:lpstr>Overview</vt:lpstr>
      <vt:lpstr>How an AI course looks like?</vt:lpstr>
      <vt:lpstr>Your first course</vt:lpstr>
      <vt:lpstr>What is next?</vt:lpstr>
      <vt:lpstr>What tools do I need?</vt:lpstr>
      <vt:lpstr>Microsoft Learn</vt:lpstr>
      <vt:lpstr>Q &amp; A</vt:lpstr>
      <vt:lpstr>Thank you!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Velin Georgiev</cp:lastModifiedBy>
  <cp:revision>64</cp:revision>
  <dcterms:created xsi:type="dcterms:W3CDTF">2018-08-10T17:04:28Z</dcterms:created>
  <dcterms:modified xsi:type="dcterms:W3CDTF">2018-12-14T14:49:04Z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